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  <p:sldMasterId id="2147483702" r:id="rId3"/>
  </p:sldMasterIdLst>
  <p:notesMasterIdLst>
    <p:notesMasterId r:id="rId18"/>
  </p:notesMasterIdLst>
  <p:handoutMasterIdLst>
    <p:handoutMasterId r:id="rId19"/>
  </p:handoutMasterIdLst>
  <p:sldIdLst>
    <p:sldId id="275" r:id="rId4"/>
    <p:sldId id="339" r:id="rId5"/>
    <p:sldId id="328" r:id="rId6"/>
    <p:sldId id="333" r:id="rId7"/>
    <p:sldId id="334" r:id="rId8"/>
    <p:sldId id="329" r:id="rId9"/>
    <p:sldId id="335" r:id="rId10"/>
    <p:sldId id="330" r:id="rId11"/>
    <p:sldId id="337" r:id="rId12"/>
    <p:sldId id="331" r:id="rId13"/>
    <p:sldId id="338" r:id="rId14"/>
    <p:sldId id="341" r:id="rId15"/>
    <p:sldId id="342" r:id="rId16"/>
    <p:sldId id="326" r:id="rId17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5F5F5F"/>
    <a:srgbClr val="003A78"/>
    <a:srgbClr val="002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5" autoAdjust="0"/>
    <p:restoredTop sz="72177" autoAdjust="0"/>
  </p:normalViewPr>
  <p:slideViewPr>
    <p:cSldViewPr snapToGrid="0" snapToObjects="1">
      <p:cViewPr varScale="1">
        <p:scale>
          <a:sx n="65" d="100"/>
          <a:sy n="65" d="100"/>
        </p:scale>
        <p:origin x="214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F9CAA4-D264-4AD3-B51E-D47AE9F08268}" type="datetimeFigureOut">
              <a:rPr lang="fr-FR"/>
              <a:pPr>
                <a:defRPr/>
              </a:pPr>
              <a:t>09/09/2016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093A3F-884E-4302-BBA2-242AABBE15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295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1E3A332-C4DD-40A5-9E5C-3BB6C2AFD4CC}" type="datetimeFigureOut">
              <a:rPr lang="fr-FR"/>
              <a:pPr>
                <a:defRPr/>
              </a:pPr>
              <a:t>09/09/2016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BCEB2A-038C-4EFF-BE92-5E0974619D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91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CEB2A-038C-4EFF-BE92-5E0974619DD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04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CEB2A-038C-4EFF-BE92-5E0974619DDE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225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CEB2A-038C-4EFF-BE92-5E0974619DD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81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BD335C-7795-47A3-AF2C-544458E9FE28}" type="datetime1">
              <a:rPr lang="lv-LV" smtClean="0"/>
              <a:t>09.09.2016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A5490F-43D6-4496-A131-E4F9AEA79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245AC1-ECA0-4B6D-BB99-22DA1A1D53C0}" type="datetime1">
              <a:rPr lang="lv-LV" smtClean="0"/>
              <a:t>09.09.2016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5FD757-E6BF-41BD-8268-E025CBE93A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1BECCC-7339-4DD6-94CE-7E776369EAE9}" type="datetime1">
              <a:rPr lang="lv-LV" smtClean="0"/>
              <a:t>09.09.2016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37C014-D915-4BDC-AA74-46F1B65BFE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76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1600" y="57600"/>
            <a:ext cx="6220800" cy="13600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C685A28-3849-4710-86EB-8D9AFED14E84}" type="datetime1">
              <a:rPr lang="lv-LV" smtClean="0">
                <a:solidFill>
                  <a:prstClr val="black"/>
                </a:solidFill>
                <a:latin typeface="Calibri"/>
              </a:rPr>
              <a:t>09.09.2016</a:t>
            </a:fld>
            <a:endParaRPr lang="lv-LV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lv-LV">
                <a:solidFill>
                  <a:prstClr val="black"/>
                </a:solidFill>
                <a:latin typeface="Calibri"/>
              </a:rPr>
              <a:t>NFI noslēguma sanāksme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1C2E84B7-5A92-465A-819A-D595F965BFAA}" type="slidenum">
              <a:rPr lang="lv-LV" smtClean="0">
                <a:solidFill>
                  <a:prstClr val="black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v-LV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506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88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600" y="274638"/>
            <a:ext cx="624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C62687A-2A79-4A6D-A79E-B66F5A26FAFF}" type="datetime1">
              <a:rPr lang="lv-LV" smtClean="0">
                <a:solidFill>
                  <a:prstClr val="black"/>
                </a:solidFill>
                <a:latin typeface="Calibri"/>
              </a:rPr>
              <a:t>09.09.2016</a:t>
            </a:fld>
            <a:endParaRPr lang="lv-LV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lv-LV">
                <a:solidFill>
                  <a:prstClr val="black"/>
                </a:solidFill>
                <a:latin typeface="Calibri"/>
              </a:rPr>
              <a:t>NFI noslēguma sanāksme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1C2E84B7-5A92-465A-819A-D595F965BFAA}" type="slidenum">
              <a:rPr lang="lv-LV" smtClean="0">
                <a:solidFill>
                  <a:prstClr val="black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v-LV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706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8400" y="274638"/>
            <a:ext cx="6242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BA5B5F7-E643-432F-9409-0AB069D2089E}" type="datetime1">
              <a:rPr lang="lv-LV" smtClean="0">
                <a:solidFill>
                  <a:prstClr val="black"/>
                </a:solidFill>
                <a:latin typeface="Calibri"/>
              </a:rPr>
              <a:t>09.09.2016</a:t>
            </a:fld>
            <a:endParaRPr lang="lv-LV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lv-LV">
                <a:solidFill>
                  <a:prstClr val="black"/>
                </a:solidFill>
                <a:latin typeface="Calibri"/>
              </a:rPr>
              <a:t>NFI noslēguma sanāksme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1C2E84B7-5A92-465A-819A-D595F965BFAA}" type="slidenum">
              <a:rPr lang="lv-LV" smtClean="0">
                <a:solidFill>
                  <a:prstClr val="black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v-LV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685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630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1600" y="57600"/>
            <a:ext cx="6220800" cy="1360038"/>
          </a:xfrm>
          <a:prstGeom prst="rect">
            <a:avLst/>
          </a:prstGeom>
        </p:spPr>
        <p:txBody>
          <a:bodyPr/>
          <a:lstStyle/>
          <a:p>
            <a:r>
              <a:rPr lang="lv-LV"/>
              <a:t>Rediģēt šablona virsraksta stilu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09/09/2016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228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42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B8B8D9-EFE7-4B49-9BA3-AC8CDED0A92B}" type="datetime1">
              <a:rPr lang="lv-LV" smtClean="0"/>
              <a:t>09.09.2016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6F34A0-4F7F-4848-9DF2-228E3BB604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600" y="274638"/>
            <a:ext cx="6249600" cy="1143000"/>
          </a:xfrm>
          <a:prstGeom prst="rect">
            <a:avLst/>
          </a:prstGeom>
        </p:spPr>
        <p:txBody>
          <a:bodyPr/>
          <a:lstStyle/>
          <a:p>
            <a:r>
              <a:rPr lang="lv-LV"/>
              <a:t>Rediģēt šablona virsraksta stilu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17D23-EFA2-4C47-8DAC-47F813F27D7F}" type="datetimeFigureOut">
              <a:rPr lang="fr-FR"/>
              <a:pPr>
                <a:defRPr/>
              </a:pPr>
              <a:t>09/09/2016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436C4-D2CA-41D4-A95D-1A0F0B6E6BD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52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8400" y="274638"/>
            <a:ext cx="6242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67CD-015A-49AC-A2E3-46D340CDABDA}" type="datetimeFigureOut">
              <a:rPr lang="fr-FR"/>
              <a:pPr>
                <a:defRPr/>
              </a:pPr>
              <a:t>09/09/2016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A5D22-5403-4A7D-A841-63E5B4F896F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13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72D543-E8DF-40E5-A548-EC20D57F4D1F}" type="datetime1">
              <a:rPr lang="lv-LV" smtClean="0"/>
              <a:t>09.09.2016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629D57-AEB7-4296-ABD0-C5CB0189DB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139014-54DC-443E-8226-2F194EF9BE0D}" type="datetime1">
              <a:rPr lang="lv-LV" smtClean="0"/>
              <a:t>09.09.2016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356867-066C-4E78-8A82-CC2B71AF4B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013DB0-02A4-4981-8D44-E28450F0B5C1}" type="datetime1">
              <a:rPr lang="lv-LV" smtClean="0"/>
              <a:t>09.09.2016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699A08-7CC5-4E87-AE99-530AD361FF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2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F72D71-CE9B-464D-AE61-8583BCB589AB}" type="datetime1">
              <a:rPr lang="lv-LV" smtClean="0"/>
              <a:t>09.09.2016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C8B6ED-A412-491B-AC03-CB8A5FAF05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79E4893-4953-4D10-88CD-DAEAEE7E4DB0}" type="datetime1">
              <a:rPr lang="lv-LV" smtClean="0"/>
              <a:t>09.09.2016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220256-E0BE-4748-B626-158B7B2032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2441AF0-9D5B-4F03-BD94-16EE17A297A5}" type="datetime1">
              <a:rPr lang="lv-LV" smtClean="0"/>
              <a:t>09.09.2016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F5BBBA-CF90-4DAD-B69F-82EE7893F2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BE49702-A8E1-416F-8A44-6BCAC60AC1EB}" type="datetime1">
              <a:rPr lang="lv-LV" smtClean="0"/>
              <a:t>09.09.2016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NFI noslēguma sanāksme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6309B4-057B-471A-8EB1-ECB4F05BD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525" y="-42863"/>
            <a:ext cx="9163050" cy="694372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768" y="639016"/>
            <a:ext cx="715394" cy="357697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04" y="639016"/>
            <a:ext cx="879096" cy="357697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18" y="303730"/>
            <a:ext cx="913070" cy="913070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411271" y="89344"/>
            <a:ext cx="1127456" cy="11274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525" y="-33338"/>
            <a:ext cx="9163050" cy="692467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04" y="639016"/>
            <a:ext cx="879096" cy="357697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18" y="303730"/>
            <a:ext cx="913070" cy="9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2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525" y="-33338"/>
            <a:ext cx="9163050" cy="692467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04" y="639016"/>
            <a:ext cx="879096" cy="357697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18" y="303730"/>
            <a:ext cx="913070" cy="9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3"/>
          <p:cNvSpPr>
            <a:spLocks noGrp="1"/>
          </p:cNvSpPr>
          <p:nvPr>
            <p:ph type="ctrTitle"/>
          </p:nvPr>
        </p:nvSpPr>
        <p:spPr>
          <a:xfrm>
            <a:off x="868680" y="2698954"/>
            <a:ext cx="7140258" cy="1842781"/>
          </a:xfrm>
        </p:spPr>
        <p:txBody>
          <a:bodyPr>
            <a:noAutofit/>
          </a:bodyPr>
          <a:lstStyle/>
          <a:p>
            <a:r>
              <a:rPr lang="lv-LV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 pašvaldību sadarbības tīkli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56" y="4896469"/>
            <a:ext cx="4237087" cy="5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8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00" y="485302"/>
            <a:ext cx="6220800" cy="1360038"/>
          </a:xfrm>
        </p:spPr>
        <p:txBody>
          <a:bodyPr/>
          <a:lstStyle/>
          <a:p>
            <a:pPr lvl="2"/>
            <a: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izglītības un kultūras tīkls (T4)</a:t>
            </a:r>
            <a:b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lv-LV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Tīkla koordinatore – </a:t>
            </a:r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Ināra Dundure</a:t>
            </a: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LPS padomniece izglītības, bērnu, jaunatnes un ģimenes jautājumos</a:t>
            </a:r>
          </a:p>
          <a:p>
            <a:pPr marL="0" indent="0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Apakštīkli – 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“Mazo skolu problēmas” 13 pašvaldības 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“Skolas saimnieciskais nodrošinājums un pedagogu motivācijas uzlabošana” 12 pašvaldības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3241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00" y="485302"/>
            <a:ext cx="6220800" cy="1360038"/>
          </a:xfrm>
        </p:spPr>
        <p:txBody>
          <a:bodyPr/>
          <a:lstStyle/>
          <a:p>
            <a:pPr lvl="2"/>
            <a: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izglītības un kultūras tīkls (T4)</a:t>
            </a:r>
            <a:b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lv-LV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Skatītās tēmas – </a:t>
            </a:r>
          </a:p>
          <a:p>
            <a:pPr marL="0" indent="0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inovatīvi risinājumi skolas vides, mācību satura un mācību metožu ieviešanai pašvaldību skolās. </a:t>
            </a:r>
          </a:p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darba vidē balstīta izglītība,</a:t>
            </a:r>
          </a:p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kompetencēs balstīta izglītības satura ieviešanas izaicinājumi,</a:t>
            </a:r>
          </a:p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inovatīvi risinājumi mazo skolu saglabāšanai,</a:t>
            </a:r>
          </a:p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pedagogu motivācijas uzlabošana </a:t>
            </a:r>
            <a:r>
              <a:rPr lang="lv-LV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u.c</a:t>
            </a: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57374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00" y="485302"/>
            <a:ext cx="6220800" cy="1360038"/>
          </a:xfrm>
        </p:spPr>
        <p:txBody>
          <a:bodyPr/>
          <a:lstStyle/>
          <a:p>
            <a:pPr lvl="2"/>
            <a: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izglītības un kultūras tīkls (T4)</a:t>
            </a:r>
            <a:b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lv-LV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 nodevumi - pārsvarā pašvaldības izglītības attīstības stratēģija, kuras aptver visus tīklā apspriestos jautājumus.</a:t>
            </a:r>
          </a:p>
          <a:p>
            <a:pPr marL="0" indent="0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 ietvaros veikts pētījums par centralizēto eksāmenu rezultātiem 2014.-2015.mācību gadā,  kurš ir pieejams LPS mājas lapā visām pašvaldībām.</a:t>
            </a:r>
          </a:p>
          <a:p>
            <a:pPr marL="0" indent="0">
              <a:buNone/>
            </a:pPr>
            <a:endParaRPr lang="lv-LV" sz="2400" u="sng" dirty="0"/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1429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00" y="545687"/>
            <a:ext cx="6220800" cy="1349477"/>
          </a:xfrm>
        </p:spPr>
        <p:txBody>
          <a:bodyPr/>
          <a:lstStyle/>
          <a:p>
            <a:pPr lvl="2"/>
            <a:r>
              <a:rPr lang="lv-LV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Kopīgais </a:t>
            </a:r>
            <a:endParaRPr lang="lv-LV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3614"/>
            <a:ext cx="8229600" cy="4961038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endParaRPr lang="lv-LV" sz="2400" dirty="0"/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Sanāksmes reģionos – pievienotā vērtība, iepazīstot pašvaldību praktisko pieredzi nozares darba organizēšanā, labās prakses piemēru pārņemšana;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Iegūti personīgie kontakti, kas atvieglo saziņu un pieredzes apmaiņu; 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Individuāli pašvaldību pieredzes apmaiņas braucieni papildu projekta aktivitātēm; 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Vienošanās par «tīklošanas» turpināšanas nepieciešamību pēc projekta beigām.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6883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/>
          <p:cNvSpPr txBox="1">
            <a:spLocks noChangeArrowheads="1"/>
          </p:cNvSpPr>
          <p:nvPr/>
        </p:nvSpPr>
        <p:spPr bwMode="auto">
          <a:xfrm>
            <a:off x="1111197" y="1856574"/>
            <a:ext cx="11609346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>
              <a:spcBef>
                <a:spcPts val="1200"/>
              </a:spcBef>
            </a:pP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>
              <a:spcBef>
                <a:spcPts val="1200"/>
              </a:spcBef>
            </a:pPr>
            <a:endParaRPr lang="lv-LV" alt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lv-LV" alt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3" name="ZoneTexte 8"/>
          <p:cNvSpPr txBox="1">
            <a:spLocks noChangeArrowheads="1"/>
          </p:cNvSpPr>
          <p:nvPr/>
        </p:nvSpPr>
        <p:spPr bwMode="auto">
          <a:xfrm>
            <a:off x="1308100" y="482716"/>
            <a:ext cx="5829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2" indent="-342900"/>
            <a:r>
              <a:rPr lang="lv-LV" sz="2400" b="1" dirty="0"/>
              <a:t>	</a:t>
            </a:r>
            <a:r>
              <a:rPr lang="en-US" altLang="lv-LV" sz="2400" b="1" dirty="0" err="1">
                <a:cs typeface="Tahoma Bold" panose="020B0804030504040204" pitchFamily="34" charset="0"/>
                <a:sym typeface="Tahoma Bold" panose="020B0804030504040204" pitchFamily="34" charset="0"/>
              </a:rPr>
              <a:t>Paldies</a:t>
            </a:r>
            <a:r>
              <a:rPr lang="en-US" altLang="lv-LV" sz="2400" b="1" dirty="0">
                <a:cs typeface="Tahoma Bold" panose="020B0804030504040204" pitchFamily="34" charset="0"/>
                <a:sym typeface="Tahoma Bold" panose="020B0804030504040204" pitchFamily="34" charset="0"/>
              </a:rPr>
              <a:t> par </a:t>
            </a:r>
            <a:r>
              <a:rPr lang="en-US" altLang="lv-LV" sz="2400" b="1" dirty="0" err="1">
                <a:cs typeface="Tahoma Bold" panose="020B0804030504040204" pitchFamily="34" charset="0"/>
                <a:sym typeface="Tahoma Bold" panose="020B0804030504040204" pitchFamily="34" charset="0"/>
              </a:rPr>
              <a:t>uzmanību</a:t>
            </a:r>
            <a:r>
              <a:rPr lang="en-US" altLang="lv-LV" sz="2400" b="1" dirty="0">
                <a:cs typeface="Tahoma Bold" panose="020B0804030504040204" pitchFamily="34" charset="0"/>
                <a:sym typeface="Tahoma Bold" panose="020B0804030504040204" pitchFamily="34" charset="0"/>
              </a:rPr>
              <a:t>!</a:t>
            </a:r>
            <a:endParaRPr lang="lv-LV" sz="2400" b="1" dirty="0"/>
          </a:p>
          <a:p>
            <a:pPr marL="342900" lvl="2" indent="-342900"/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charset="0"/>
              <a:buNone/>
            </a:pPr>
            <a:endParaRPr lang="fr-FR" sz="2400" dirty="0"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http://ms.lps.lv/wp-content/uploads/2015/10/20151027_15194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656504"/>
            <a:ext cx="4531360" cy="25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ms.lps.lv/wp-content/uploads/2015/08/20150902_1507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14" y="1817185"/>
            <a:ext cx="3485261" cy="284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20150902_1424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10" y="51983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G_030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07" y="4001273"/>
            <a:ext cx="2345055" cy="234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ms.lps.lv/wp-content/uploads/2015/05/20150521_161109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" y="2328505"/>
            <a:ext cx="3400425" cy="1913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98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8"/>
          <p:cNvSpPr txBox="1">
            <a:spLocks noChangeArrowheads="1"/>
          </p:cNvSpPr>
          <p:nvPr/>
        </p:nvSpPr>
        <p:spPr bwMode="auto">
          <a:xfrm>
            <a:off x="1308100" y="482716"/>
            <a:ext cx="582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Pieredzes apmaiņa – mācīšanās salīdzinot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 descr="http://ms.lps.lv/wp-content/uploads/2015/04/20150416_09494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/>
          <a:stretch/>
        </p:blipFill>
        <p:spPr bwMode="auto">
          <a:xfrm>
            <a:off x="359166" y="3965057"/>
            <a:ext cx="2974340" cy="2333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IMG_027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07" y="4818765"/>
            <a:ext cx="1933176" cy="182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14" descr="20151105_1519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495" y="1920646"/>
            <a:ext cx="1769999" cy="17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_DSC16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50" y="2324495"/>
            <a:ext cx="1929776" cy="19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ms.lps.lv/wp-content/uploads/2015/10/IMG_0207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0" t="5428"/>
          <a:stretch/>
        </p:blipFill>
        <p:spPr bwMode="auto">
          <a:xfrm>
            <a:off x="5371317" y="2418598"/>
            <a:ext cx="2127482" cy="206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ms.lps.lv/wp-content/uploads/2015/09/20150930_121620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90" y="3965057"/>
            <a:ext cx="3573351" cy="2828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26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73394" y="577866"/>
            <a:ext cx="6105832" cy="857234"/>
          </a:xfrm>
        </p:spPr>
        <p:txBody>
          <a:bodyPr/>
          <a:lstStyle/>
          <a:p>
            <a:pPr lvl="2"/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Pašvaldību stratēģiskās vadīšanas tīkls (T1)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57200" y="1902542"/>
            <a:ext cx="8229600" cy="4070555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Tīkla koordinatores:</a:t>
            </a:r>
          </a:p>
          <a:p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Lāsma Ūbele</a:t>
            </a: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LPS padomniece finanšu un ekonomikas jautājumos;</a:t>
            </a:r>
          </a:p>
          <a:p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Andra Feldmane</a:t>
            </a: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LPS padomniece uzņēmējdarbības jautājumos</a:t>
            </a:r>
          </a:p>
          <a:p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pašvaldības</a:t>
            </a:r>
          </a:p>
          <a:p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lv-LV" sz="24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1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73394" y="577866"/>
            <a:ext cx="6105832" cy="857234"/>
          </a:xfrm>
        </p:spPr>
        <p:txBody>
          <a:bodyPr/>
          <a:lstStyle/>
          <a:p>
            <a:pPr lvl="2"/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Pašvaldību stratēģiskās vadīšanas tīkls (T1)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57200" y="1902542"/>
            <a:ext cx="8229600" cy="4070555"/>
          </a:xfrm>
        </p:spPr>
        <p:txBody>
          <a:bodyPr/>
          <a:lstStyle/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Galvenais uzdevums - veicināt kvalitatīvas pārmaiņas pašvaldību vadīšanā: </a:t>
            </a:r>
          </a:p>
          <a:p>
            <a:pPr marL="0" indent="0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pašiem meklēt patstāvīgus risinājumus pašvaldības iedzīvotāju dzīves kvalitātes uzlabošanai; </a:t>
            </a:r>
          </a:p>
          <a:p>
            <a:pPr>
              <a:buFontTx/>
              <a:buChar char="-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atrast tieši savas pašvaldības īpatnējās priekšrocības un izmantot tās gudri, lai sasniegtu izvirzītos stratēģiskos mērķus. </a:t>
            </a:r>
          </a:p>
        </p:txBody>
      </p:sp>
    </p:spTree>
    <p:extLst>
      <p:ext uri="{BB962C8B-B14F-4D97-AF65-F5344CB8AC3E}">
        <p14:creationId xmlns:p14="http://schemas.microsoft.com/office/powerpoint/2010/main" val="314990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73394" y="577866"/>
            <a:ext cx="6105832" cy="857234"/>
          </a:xfrm>
        </p:spPr>
        <p:txBody>
          <a:bodyPr/>
          <a:lstStyle/>
          <a:p>
            <a:pPr lvl="2"/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Pašvaldību stratēģiskās vadīšanas tīkls (T1)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57200" y="1902542"/>
            <a:ext cx="8229600" cy="4070555"/>
          </a:xfrm>
        </p:spPr>
        <p:txBody>
          <a:bodyPr/>
          <a:lstStyle/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Tika attīstīta viena no stratēģiskās vadīšanas formām – pašvaldību mārketings, ietverot arī diskusiju par pašvaldības vidēja termiņa budžetu kā līdzekli vidēja termiņa stratēģijas īstenošanā un pašvaldības personāla motivācijā. </a:t>
            </a:r>
          </a:p>
          <a:p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izstrādāja savu vidēja termiņa mārketinga stratēģiju vai grozījumus jau esošajā stratēģijā, kā arī izveidoja stratēģijas vadīšanas sistēmu.  </a:t>
            </a:r>
          </a:p>
        </p:txBody>
      </p:sp>
    </p:spTree>
    <p:extLst>
      <p:ext uri="{BB962C8B-B14F-4D97-AF65-F5344CB8AC3E}">
        <p14:creationId xmlns:p14="http://schemas.microsoft.com/office/powerpoint/2010/main" val="4177068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00" y="324464"/>
            <a:ext cx="6220800" cy="1275735"/>
          </a:xfrm>
        </p:spPr>
        <p:txBody>
          <a:bodyPr/>
          <a:lstStyle/>
          <a:p>
            <a:pPr lvl="2"/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sociālā darba un veselības aprūpes pieejamības nodrošināšanas tīkls (T2)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Tīkla koordinatore – </a:t>
            </a:r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Ilze Rudzīte</a:t>
            </a: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LPS Padomniece veselības un sociālajos jautājumos </a:t>
            </a:r>
          </a:p>
          <a:p>
            <a:pPr marL="0" indent="0" algn="just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 apakštīkli: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Inovācijas sociālajā darbā, sociālo pakalpojumu jomā, veselības aprūpes veicināšanā pašvaldības konkurētspējas uzlabošanai – 18 pašvaldības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Vai pašvaldībai vajadzīga sociālā uzņēmējdarbība un kā to labāk attīstīt? – 5 pašvaldības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8645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00" y="324464"/>
            <a:ext cx="6220800" cy="1275735"/>
          </a:xfrm>
        </p:spPr>
        <p:txBody>
          <a:bodyPr/>
          <a:lstStyle/>
          <a:p>
            <a:pPr lvl="2"/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sociālā darba un veselības aprūpes pieejamības nodrošināšanas tīkls (T2)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8688"/>
            <a:ext cx="8229600" cy="4525963"/>
          </a:xfrm>
        </p:spPr>
        <p:txBody>
          <a:bodyPr/>
          <a:lstStyle/>
          <a:p>
            <a:pPr algn="just"/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izstrādāti un apstiprināti 13 politikas plānošanas dokumenti sociālo pakalpojumu un sociālā darba jomā, veselības veicināšanas jomā</a:t>
            </a:r>
          </a:p>
          <a:p>
            <a:pPr algn="just"/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Izstrādāti 5 konkrētu pakalpojumu attīstības plāni/programmas,</a:t>
            </a:r>
          </a:p>
          <a:p>
            <a:pPr marL="0" indent="0" algn="just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Izpētīta sociālekonomiskā vide pašvaldībā un izstrādāti 5 projektu uzmetumi sociālās uzņēmējdarbības attīstīšanai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9774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sabiedrisko pakalpojumu un mājokļu politikas tīkls (T3)</a:t>
            </a:r>
            <a:b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6787"/>
            <a:ext cx="8229600" cy="4179376"/>
          </a:xfrm>
        </p:spPr>
        <p:txBody>
          <a:bodyPr/>
          <a:lstStyle/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Tīkla koordinators – </a:t>
            </a:r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Aino Salmiņš</a:t>
            </a: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LPS padomnieks tehnisko problēmu jautājumos</a:t>
            </a:r>
          </a:p>
          <a:p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 apakštīkli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“Pašvaldību investīciju politika sabiedriskajos pakalpojumos un autoceļu uzturēšana.” (8 pašvaldības) 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mājokļu politika - sociālās politikas un infrastruktūras politikas sinerģija (16 pašvaldības)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85943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sabiedrisko pakalpojumu un mājokļu politikas tīkls (T3)</a:t>
            </a:r>
            <a:br>
              <a:rPr lang="lv-LV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4994"/>
            <a:ext cx="8229600" cy="4577582"/>
          </a:xfrm>
        </p:spPr>
        <p:txBody>
          <a:bodyPr/>
          <a:lstStyle/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publisko pakalpojumu rīcības plāni vai nozares uzlabojuma plāni (mājokļu politika, energoefektivitāte, mājokļu monitorings, mājokļu apsaimniekošana, ūdenssaimniecība u.c.)</a:t>
            </a:r>
          </a:p>
          <a:p>
            <a:pPr marL="0" indent="0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Sagatavoti priekšlikumi grozījumiem likumā “Par palīdzību dzīvokļu jautājumu risināšanā”</a:t>
            </a:r>
          </a:p>
          <a:p>
            <a:pPr marL="0" indent="0">
              <a:buNone/>
            </a:pPr>
            <a:endParaRPr 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Tiek izstrādāta datu bāze autoceļu uzturēšanas un attīstības finansējumam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62624502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+template+-+curves+as+first+slide+(low+resolution) [Tikai lasāms]" id="{B8B3C0A7-3B77-4B5F-ABA2-7D9CE2446396}" vid="{95F42B52-8DB1-4505-AC89-E69E741DEBA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zes prezentācija ar NFI" id="{71B49CA2-F4F3-484B-A705-24AF2396AE88}" vid="{063337CA-D783-435A-9805-E19EE98D23A7}"/>
    </a:ext>
  </a:extLst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+template+-+curves+as+first+slide+(low+resolution) [Tikai lasāms]" id="{B8B3C0A7-3B77-4B5F-ABA2-7D9CE2446396}" vid="{F1890333-4479-4F92-BDFE-29245E582EEE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NorwayGrants</Template>
  <TotalTime>2081</TotalTime>
  <Words>469</Words>
  <Application>Microsoft Office PowerPoint</Application>
  <PresentationFormat>On-screen Show (4:3)</PresentationFormat>
  <Paragraphs>71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Tahoma Bold</vt:lpstr>
      <vt:lpstr>Times New Roman</vt:lpstr>
      <vt:lpstr>Verdana</vt:lpstr>
      <vt:lpstr>Conception personnalisée</vt:lpstr>
      <vt:lpstr>Thème Office</vt:lpstr>
      <vt:lpstr>1_Thème Office</vt:lpstr>
      <vt:lpstr>Projekta pašvaldību sadarbības tīkli</vt:lpstr>
      <vt:lpstr>PowerPoint Presentation</vt:lpstr>
      <vt:lpstr> Pašvaldību stratēģiskās vadīšanas tīkls (T1) </vt:lpstr>
      <vt:lpstr> Pašvaldību stratēģiskās vadīšanas tīkls (T1) </vt:lpstr>
      <vt:lpstr> Pašvaldību stratēģiskās vadīšanas tīkls (T1) </vt:lpstr>
      <vt:lpstr>Pašvaldību sociālā darba un veselības aprūpes pieejamības nodrošināšanas tīkls (T2) </vt:lpstr>
      <vt:lpstr>Pašvaldību sociālā darba un veselības aprūpes pieejamības nodrošināšanas tīkls (T2) </vt:lpstr>
      <vt:lpstr>Pašvaldību sabiedrisko pakalpojumu un mājokļu politikas tīkls (T3) </vt:lpstr>
      <vt:lpstr>Pašvaldību sabiedrisko pakalpojumu un mājokļu politikas tīkls (T3) </vt:lpstr>
      <vt:lpstr>Pašvaldību izglītības un kultūras tīkls (T4)  </vt:lpstr>
      <vt:lpstr>Pašvaldību izglītības un kultūras tīkls (T4)  </vt:lpstr>
      <vt:lpstr>Pašvaldību izglītības un kultūras tīkls (T4)  </vt:lpstr>
      <vt:lpstr>Kopīgais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Ligita Pudža</dc:creator>
  <cp:keywords>Norway grants</cp:keywords>
  <cp:lastModifiedBy>Ligita Pudža</cp:lastModifiedBy>
  <cp:revision>142</cp:revision>
  <cp:lastPrinted>2011-12-02T12:25:53Z</cp:lastPrinted>
  <dcterms:created xsi:type="dcterms:W3CDTF">2014-04-15T14:24:30Z</dcterms:created>
  <dcterms:modified xsi:type="dcterms:W3CDTF">2016-09-09T01:28:00Z</dcterms:modified>
</cp:coreProperties>
</file>